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82" r:id="rId3"/>
    <p:sldId id="283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4" r:id="rId12"/>
    <p:sldId id="295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848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457200" y="44624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600" dirty="0" smtClean="0">
                <a:latin typeface="王漢宗空疊圓繁" pitchFamily="2" charset="-120"/>
                <a:ea typeface="王漢宗空疊圓繁" pitchFamily="2" charset="-120"/>
              </a:rPr>
              <a:t>故事複習</a:t>
            </a:r>
            <a:endParaRPr lang="en-US" sz="3600" dirty="0">
              <a:latin typeface="王漢宗空疊圓繁" pitchFamily="2" charset="-120"/>
              <a:ea typeface="王漢宗空疊圓繁" pitchFamily="2" charset="-12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941" y="692696"/>
            <a:ext cx="1992653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692696"/>
            <a:ext cx="2011323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692696"/>
            <a:ext cx="1917734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95472" y="692696"/>
            <a:ext cx="2062500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5" y="2780928"/>
            <a:ext cx="1911501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8540" y="2780928"/>
            <a:ext cx="2024574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88577" y="2780928"/>
            <a:ext cx="2043663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76256" y="2708920"/>
            <a:ext cx="1942243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7504" y="4869160"/>
            <a:ext cx="2019147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397976" y="4833376"/>
            <a:ext cx="1958000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34324" y="4833376"/>
            <a:ext cx="1960925" cy="2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73011" y="4833376"/>
            <a:ext cx="1947461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5517232"/>
            <a:ext cx="9144000" cy="1296144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TW" sz="5300" dirty="0" smtClean="0">
                <a:latin typeface="+mj-ea"/>
              </a:rPr>
              <a:t/>
            </a:r>
            <a:br>
              <a:rPr lang="en-US" altLang="zh-TW" sz="5300" dirty="0" smtClean="0">
                <a:latin typeface="+mj-ea"/>
              </a:rPr>
            </a:br>
            <a:r>
              <a:rPr lang="zh-TW" altLang="en-US" sz="4900" dirty="0" smtClean="0">
                <a:latin typeface="+mj-ea"/>
              </a:rPr>
              <a:t>她每天熬夜工作，</a:t>
            </a:r>
            <a:r>
              <a:rPr lang="zh-TW" altLang="en-US" sz="6000" b="1" u="sng" dirty="0" smtClean="0">
                <a:solidFill>
                  <a:srgbClr val="C00000"/>
                </a:solidFill>
                <a:latin typeface="+mn-ea"/>
                <a:ea typeface="+mn-ea"/>
              </a:rPr>
              <a:t>後來</a:t>
            </a:r>
            <a:r>
              <a:rPr lang="zh-TW" altLang="en-US" sz="4900" dirty="0" smtClean="0">
                <a:latin typeface="+mn-ea"/>
                <a:ea typeface="+mn-ea"/>
              </a:rPr>
              <a:t>健康亮紅燈。</a:t>
            </a:r>
            <a:r>
              <a:rPr lang="en-US" dirty="0" smtClean="0">
                <a:latin typeface="+mj-ea"/>
              </a:rPr>
              <a:t/>
            </a:r>
            <a:br>
              <a:rPr lang="en-US" dirty="0" smtClean="0">
                <a:latin typeface="+mj-ea"/>
              </a:rPr>
            </a:br>
            <a:endParaRPr lang="en-US" dirty="0">
              <a:latin typeface="+mj-ea"/>
            </a:endParaRPr>
          </a:p>
        </p:txBody>
      </p:sp>
      <p:pic>
        <p:nvPicPr>
          <p:cNvPr id="5" name="圖片 4" descr="健康亮紅燈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1916832"/>
            <a:ext cx="3984000" cy="298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文字方塊 7"/>
          <p:cNvSpPr txBox="1"/>
          <p:nvPr/>
        </p:nvSpPr>
        <p:spPr>
          <a:xfrm>
            <a:off x="144016" y="4941168"/>
            <a:ext cx="5004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她每天</a:t>
            </a:r>
            <a:r>
              <a:rPr lang="zh-TW" altLang="en-US" sz="2800" b="1" dirty="0" smtClean="0">
                <a:latin typeface="王漢宗中明體注音" pitchFamily="82" charset="-120"/>
                <a:ea typeface="王漢宗中明體注音" pitchFamily="82" charset="-120"/>
              </a:rPr>
              <a:t>熬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夜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(stay up late)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工作</a:t>
            </a:r>
            <a:r>
              <a:rPr lang="zh-TW" altLang="en-US" sz="2800" b="1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lang="en-US" sz="28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5796136" y="4941168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她健康</a:t>
            </a:r>
            <a:r>
              <a:rPr lang="zh-TW" altLang="en-US" sz="28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亮紅燈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lang="en-US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0" y="0"/>
            <a:ext cx="8964488" cy="1844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E. (</a:t>
            </a:r>
            <a:r>
              <a:rPr lang="zh-TW" alt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事情</a:t>
            </a:r>
            <a:r>
              <a:rPr lang="en-US" altLang="zh-TW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TW" sz="4400" dirty="0" smtClean="0">
                <a:latin typeface="Times New Roman" pitchFamily="18" charset="0"/>
                <a:cs typeface="Times New Roman" pitchFamily="18" charset="0"/>
              </a:rPr>
              <a:t>)+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後來</a:t>
            </a:r>
            <a:r>
              <a:rPr kumimoji="0" lang="en-US" altLang="zh-TW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(afte</a:t>
            </a:r>
            <a:r>
              <a:rPr kumimoji="0" lang="en-US" altLang="zh-TW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rwards)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+ (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事情</a:t>
            </a:r>
            <a:r>
              <a:rPr kumimoji="0" lang="en-US" altLang="zh-TW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</a:t>
            </a:r>
            <a:r>
              <a:rPr kumimoji="0" lang="en-US" altLang="zh-TW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)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  <a:sym typeface="Symbol"/>
              </a:rPr>
              <a:t></a:t>
            </a:r>
            <a:r>
              <a:rPr lang="zh-TW" altLang="en-US" sz="4100" dirty="0" smtClean="0">
                <a:latin typeface="Times New Roman" pitchFamily="18" charset="0"/>
                <a:ea typeface="+mj-ea"/>
                <a:cs typeface="Times New Roman" pitchFamily="18" charset="0"/>
                <a:sym typeface="Symbol"/>
              </a:rPr>
              <a:t>事情</a:t>
            </a:r>
            <a:r>
              <a:rPr lang="en-US" altLang="zh-TW" sz="4100" dirty="0" smtClean="0">
                <a:latin typeface="Times New Roman" pitchFamily="18" charset="0"/>
                <a:ea typeface="+mj-ea"/>
                <a:cs typeface="Times New Roman" pitchFamily="18" charset="0"/>
                <a:sym typeface="Symbol"/>
              </a:rPr>
              <a:t>A</a:t>
            </a:r>
            <a:r>
              <a:rPr lang="zh-TW" altLang="en-US" sz="4100" dirty="0" smtClean="0">
                <a:latin typeface="Times New Roman" pitchFamily="18" charset="0"/>
                <a:ea typeface="+mj-ea"/>
                <a:cs typeface="Times New Roman" pitchFamily="18" charset="0"/>
                <a:sym typeface="Symbol"/>
              </a:rPr>
              <a:t>發生了以後，才有事情</a:t>
            </a:r>
            <a:r>
              <a:rPr lang="en-US" altLang="zh-TW" sz="4100" dirty="0" smtClean="0">
                <a:latin typeface="Times New Roman" pitchFamily="18" charset="0"/>
                <a:ea typeface="+mj-ea"/>
                <a:cs typeface="Times New Roman" pitchFamily="18" charset="0"/>
                <a:sym typeface="Symbol"/>
              </a:rPr>
              <a:t>B</a:t>
            </a:r>
            <a:r>
              <a:rPr kumimoji="0" lang="zh-TW" altLang="en-US" sz="4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  <a:sym typeface="Symbol"/>
              </a:rPr>
              <a:t>。</a:t>
            </a:r>
            <a:endParaRPr kumimoji="0" lang="en-US" sz="4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15664"/>
            <a:ext cx="3952468" cy="3170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1511" y="44624"/>
            <a:ext cx="5499137" cy="68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000" dirty="0" smtClean="0">
                <a:latin typeface="王漢宗粗黑體一實陰" pitchFamily="18" charset="-120"/>
                <a:ea typeface="王漢宗粗黑體一實陰" pitchFamily="18" charset="-120"/>
              </a:rPr>
              <a:t>本週作業</a:t>
            </a:r>
            <a:endParaRPr lang="en-US" sz="6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206" y="1665256"/>
            <a:ext cx="8406266" cy="40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612576" y="-243408"/>
            <a:ext cx="3851920" cy="864096"/>
          </a:xfrm>
        </p:spPr>
        <p:txBody>
          <a:bodyPr>
            <a:normAutofit/>
          </a:bodyPr>
          <a:lstStyle/>
          <a:p>
            <a:r>
              <a:rPr lang="zh-TW" altLang="en-US" sz="32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語法小複習</a:t>
            </a:r>
            <a:endParaRPr lang="en-US" sz="3200" b="1" dirty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107504" y="4941168"/>
            <a:ext cx="815563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lvl="0" algn="ctr">
              <a:spcBef>
                <a:spcPct val="0"/>
              </a:spcBef>
            </a:pP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他</a:t>
            </a:r>
            <a:r>
              <a:rPr lang="zh-TW" altLang="en-US" sz="4400" dirty="0" smtClean="0"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在</a:t>
            </a:r>
            <a:r>
              <a:rPr lang="zh-TW" altLang="en-US" sz="5400" b="1" dirty="0" smtClean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走路</a:t>
            </a:r>
            <a:r>
              <a:rPr lang="zh-TW" altLang="en-US" sz="4400" dirty="0" smtClean="0"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，也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在</a:t>
            </a:r>
            <a:r>
              <a:rPr lang="zh-TW" altLang="en-US" sz="5400" b="1" dirty="0" smtClean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玩手機</a:t>
            </a:r>
            <a:r>
              <a:rPr lang="zh-TW" altLang="en-US" sz="4400" dirty="0" smtClean="0"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。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j-cs"/>
            </a:endParaRPr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467544" y="5661248"/>
            <a:ext cx="8524056" cy="11967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他</a:t>
            </a:r>
            <a:r>
              <a:rPr lang="zh-TW" altLang="en-US" sz="54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  <a:cs typeface="+mj-cs"/>
              </a:rPr>
              <a:t>一邊</a:t>
            </a:r>
            <a:r>
              <a:rPr lang="zh-TW" altLang="en-US" sz="5400" u="sng" dirty="0" smtClean="0">
                <a:ln w="12700">
                  <a:solidFill>
                    <a:schemeClr val="tx1"/>
                  </a:solidFill>
                </a:ln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走路</a:t>
            </a:r>
            <a:r>
              <a:rPr lang="zh-TW" altLang="en-US" sz="4400" dirty="0" smtClean="0"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，</a:t>
            </a:r>
            <a:r>
              <a:rPr lang="zh-TW" altLang="en-US" sz="54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  <a:cs typeface="+mj-cs"/>
              </a:rPr>
              <a:t>一邊</a:t>
            </a:r>
            <a:r>
              <a:rPr lang="zh-TW" altLang="en-US" sz="5400" u="sng" dirty="0" smtClean="0">
                <a:ln w="12700">
                  <a:solidFill>
                    <a:schemeClr val="tx1"/>
                  </a:solidFill>
                </a:ln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玩手機</a:t>
            </a:r>
            <a:r>
              <a:rPr lang="zh-TW" altLang="en-US" sz="4400" dirty="0" smtClean="0">
                <a:latin typeface="+mj-lt"/>
                <a:ea typeface="+mj-ea"/>
                <a:cs typeface="+mj-cs"/>
              </a:rPr>
              <a:t>。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634" y="309063"/>
            <a:ext cx="2736304" cy="4473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72008"/>
            <a:ext cx="9144000" cy="1628800"/>
          </a:xfrm>
        </p:spPr>
        <p:txBody>
          <a:bodyPr>
            <a:normAutofit/>
          </a:bodyPr>
          <a:lstStyle/>
          <a:p>
            <a:pPr algn="l"/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TW" alt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一邊 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action verb </a:t>
            </a:r>
            <a:r>
              <a:rPr lang="zh-TW" alt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，一邊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action verb</a:t>
            </a:r>
            <a:br>
              <a:rPr lang="en-US" altLang="zh-TW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altLang="zh-TW" dirty="0" smtClean="0">
                <a:latin typeface="Times New Roman" pitchFamily="18" charset="0"/>
                <a:cs typeface="Times New Roman" pitchFamily="18" charset="0"/>
                <a:sym typeface="Symbol"/>
              </a:rPr>
              <a:t></a:t>
            </a:r>
            <a:r>
              <a:rPr lang="zh-TW" alt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兩件事情</a:t>
            </a:r>
            <a:r>
              <a:rPr lang="zh-TW" altLang="en-US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同時正在進行</a:t>
            </a:r>
            <a:r>
              <a:rPr lang="zh-TW" alt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。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467544" y="5256584"/>
            <a:ext cx="8524056" cy="11967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zh-TW" altLang="en-US" sz="5400" dirty="0" smtClean="0">
                <a:latin typeface="標楷體" pitchFamily="65" charset="-120"/>
                <a:ea typeface="標楷體" pitchFamily="65" charset="-120"/>
                <a:cs typeface="+mj-cs"/>
              </a:rPr>
              <a:t>她</a:t>
            </a:r>
            <a:r>
              <a:rPr lang="zh-TW" altLang="en-US" sz="54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  <a:cs typeface="+mj-cs"/>
              </a:rPr>
              <a:t>一</a:t>
            </a:r>
            <a:r>
              <a:rPr lang="zh-TW" altLang="en-US" sz="54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  <a:cs typeface="+mj-cs"/>
              </a:rPr>
              <a:t>邊</a:t>
            </a:r>
            <a:r>
              <a:rPr lang="zh-TW" altLang="en-US" sz="5400" b="1" u="sng" dirty="0">
                <a:latin typeface="標楷體" pitchFamily="65" charset="-120"/>
                <a:ea typeface="標楷體" pitchFamily="65" charset="-120"/>
                <a:cs typeface="+mj-cs"/>
              </a:rPr>
              <a:t>做功課</a:t>
            </a:r>
            <a:r>
              <a:rPr lang="zh-TW" altLang="en-US" sz="4400" dirty="0" smtClean="0">
                <a:latin typeface="+mj-lt"/>
                <a:ea typeface="+mj-ea"/>
                <a:cs typeface="+mj-cs"/>
              </a:rPr>
              <a:t>，</a:t>
            </a:r>
            <a:r>
              <a:rPr lang="zh-TW" altLang="en-US" sz="54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  <a:cs typeface="+mj-cs"/>
              </a:rPr>
              <a:t>一</a:t>
            </a:r>
            <a:r>
              <a:rPr lang="zh-TW" altLang="en-US" sz="54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  <a:cs typeface="+mj-cs"/>
              </a:rPr>
              <a:t>邊</a:t>
            </a:r>
            <a:r>
              <a:rPr lang="zh-TW" altLang="en-US" sz="5400" b="1" u="sng" dirty="0">
                <a:latin typeface="標楷體" pitchFamily="65" charset="-120"/>
                <a:ea typeface="標楷體" pitchFamily="65" charset="-120"/>
                <a:cs typeface="+mj-cs"/>
              </a:rPr>
              <a:t>聽音樂</a:t>
            </a:r>
            <a:r>
              <a:rPr lang="zh-TW" altLang="en-US" sz="4400" dirty="0" smtClean="0">
                <a:latin typeface="+mj-lt"/>
                <a:ea typeface="+mj-ea"/>
                <a:cs typeface="+mj-cs"/>
              </a:rPr>
              <a:t>。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2030413"/>
            <a:ext cx="3863975" cy="279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73424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TW" sz="5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B.     </a:t>
            </a:r>
            <a:r>
              <a:rPr lang="zh-TW" altLang="en-US" sz="6700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一</a:t>
            </a:r>
            <a:r>
              <a:rPr lang="en-US" altLang="zh-TW" sz="6700" dirty="0" smtClean="0"/>
              <a:t>…….</a:t>
            </a:r>
            <a:r>
              <a:rPr lang="zh-TW" altLang="en-US" sz="6700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就</a:t>
            </a:r>
            <a:r>
              <a:rPr lang="en-US" altLang="zh-TW" sz="6700" dirty="0" smtClean="0"/>
              <a:t>…….</a:t>
            </a:r>
            <a:r>
              <a:rPr lang="en-US" altLang="zh-TW" sz="6000" dirty="0" smtClean="0"/>
              <a:t/>
            </a:r>
            <a:br>
              <a:rPr lang="en-US" altLang="zh-TW" sz="6000" dirty="0" smtClean="0"/>
            </a:br>
            <a:r>
              <a:rPr lang="en-US" altLang="zh-TW" sz="6000" dirty="0" smtClean="0"/>
              <a:t>      </a:t>
            </a:r>
            <a:r>
              <a:rPr lang="en-US" altLang="zh-TW" dirty="0" smtClean="0">
                <a:sym typeface="Symbol"/>
              </a:rPr>
              <a:t></a:t>
            </a:r>
            <a:r>
              <a:rPr lang="zh-TW" altLang="en-US" sz="5300" dirty="0" smtClean="0">
                <a:sym typeface="Symbol"/>
              </a:rPr>
              <a:t>兩件事情</a:t>
            </a:r>
            <a:r>
              <a:rPr lang="zh-TW" altLang="en-US" sz="53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連著發生</a:t>
            </a:r>
            <a:r>
              <a:rPr lang="zh-TW" altLang="en-US" sz="5300" dirty="0" smtClean="0">
                <a:sym typeface="Symbol"/>
              </a:rPr>
              <a:t>。</a:t>
            </a:r>
            <a:endParaRPr lang="en-US" sz="5300" dirty="0"/>
          </a:p>
        </p:txBody>
      </p:sp>
      <p:pic>
        <p:nvPicPr>
          <p:cNvPr id="5" name="圖片 4" descr="小偷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2314575"/>
            <a:ext cx="2047875" cy="2228850"/>
          </a:xfrm>
          <a:prstGeom prst="rect">
            <a:avLst/>
          </a:prstGeom>
        </p:spPr>
      </p:pic>
      <p:pic>
        <p:nvPicPr>
          <p:cNvPr id="6" name="圖片 5" descr="警察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2169120"/>
            <a:ext cx="4020000" cy="241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圖片 6" descr="小偷逃跑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14486" y="1845136"/>
            <a:ext cx="2694018" cy="28080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標題 1"/>
          <p:cNvSpPr txBox="1">
            <a:spLocks/>
          </p:cNvSpPr>
          <p:nvPr/>
        </p:nvSpPr>
        <p:spPr>
          <a:xfrm>
            <a:off x="0" y="4509120"/>
            <a:ext cx="9144000" cy="2231968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5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j-cs"/>
              </a:rPr>
              <a:t>小偷</a:t>
            </a:r>
            <a:r>
              <a:rPr kumimoji="0" lang="zh-TW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一</a:t>
            </a:r>
            <a:r>
              <a:rPr kumimoji="0" lang="zh-TW" altLang="en-US" sz="5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j-cs"/>
              </a:rPr>
              <a:t>看到警察</a:t>
            </a:r>
            <a:r>
              <a:rPr kumimoji="0" lang="zh-TW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就</a:t>
            </a:r>
            <a:r>
              <a:rPr kumimoji="0" lang="zh-TW" altLang="en-US" sz="5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趕緊</a:t>
            </a:r>
            <a:r>
              <a:rPr kumimoji="0" lang="en-US" altLang="zh-TW" sz="5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(immediately)</a:t>
            </a:r>
            <a:r>
              <a:rPr kumimoji="0" lang="zh-TW" altLang="en-US" sz="5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逃跑。</a:t>
            </a:r>
            <a:endParaRPr kumimoji="0" lang="en-US" sz="5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字方塊 7"/>
          <p:cNvSpPr txBox="1"/>
          <p:nvPr/>
        </p:nvSpPr>
        <p:spPr>
          <a:xfrm>
            <a:off x="611560" y="3645024"/>
            <a:ext cx="8136904" cy="1323439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4000" dirty="0" smtClean="0"/>
              <a:t>媽媽說我寫完功課之後，才可以看電視。</a:t>
            </a:r>
            <a:endParaRPr lang="en-US" sz="4000" dirty="0"/>
          </a:p>
        </p:txBody>
      </p:sp>
      <p:sp>
        <p:nvSpPr>
          <p:cNvPr id="12" name="標題 1"/>
          <p:cNvSpPr>
            <a:spLocks noGrp="1"/>
          </p:cNvSpPr>
          <p:nvPr>
            <p:ph type="title"/>
          </p:nvPr>
        </p:nvSpPr>
        <p:spPr>
          <a:xfrm>
            <a:off x="1115616" y="5229200"/>
            <a:ext cx="7848872" cy="1143000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/>
              <a:t>我</a:t>
            </a:r>
            <a:r>
              <a:rPr lang="zh-TW" altLang="en-US" sz="5400" b="1" u="sng" dirty="0" smtClean="0">
                <a:solidFill>
                  <a:srgbClr val="C00000"/>
                </a:solidFill>
              </a:rPr>
              <a:t>先</a:t>
            </a:r>
            <a:r>
              <a:rPr lang="zh-TW" altLang="en-US" dirty="0" smtClean="0"/>
              <a:t>寫完功課，</a:t>
            </a:r>
            <a:r>
              <a:rPr lang="zh-TW" altLang="en-US" sz="5300" b="1" u="sng" dirty="0" smtClean="0">
                <a:solidFill>
                  <a:srgbClr val="C00000"/>
                </a:solidFill>
              </a:rPr>
              <a:t>然後</a:t>
            </a:r>
            <a:r>
              <a:rPr lang="en-US" altLang="zh-TW" sz="5300" b="1" u="sng" dirty="0" smtClean="0">
                <a:solidFill>
                  <a:srgbClr val="C00000"/>
                </a:solidFill>
              </a:rPr>
              <a:t>(</a:t>
            </a:r>
            <a:r>
              <a:rPr lang="zh-TW" altLang="en-US" sz="5300" b="1" dirty="0" smtClean="0">
                <a:solidFill>
                  <a:srgbClr val="C00000"/>
                </a:solidFill>
              </a:rPr>
              <a:t>再</a:t>
            </a:r>
            <a:r>
              <a:rPr lang="en-US" altLang="zh-TW" sz="5300" b="1" dirty="0" smtClean="0">
                <a:solidFill>
                  <a:srgbClr val="C00000"/>
                </a:solidFill>
              </a:rPr>
              <a:t>)</a:t>
            </a:r>
            <a:r>
              <a:rPr lang="zh-TW" altLang="en-US" dirty="0" smtClean="0"/>
              <a:t>看電視。</a:t>
            </a:r>
            <a:endParaRPr lang="en-US" dirty="0"/>
          </a:p>
        </p:txBody>
      </p:sp>
      <p:sp>
        <p:nvSpPr>
          <p:cNvPr id="13" name="向右箭號 12"/>
          <p:cNvSpPr/>
          <p:nvPr/>
        </p:nvSpPr>
        <p:spPr>
          <a:xfrm>
            <a:off x="107504" y="558924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3107691" cy="2409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764704"/>
            <a:ext cx="3872971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-27384"/>
            <a:ext cx="8964488" cy="1858218"/>
          </a:xfrm>
        </p:spPr>
        <p:txBody>
          <a:bodyPr>
            <a:normAutofit fontScale="90000"/>
          </a:bodyPr>
          <a:lstStyle/>
          <a:p>
            <a:r>
              <a:rPr lang="en-US" altLang="zh-TW" sz="53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C.</a:t>
            </a:r>
            <a:r>
              <a:rPr lang="zh-TW" altLang="en-US" sz="53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先</a:t>
            </a:r>
            <a:r>
              <a:rPr lang="en-US" altLang="zh-TW" sz="5300" dirty="0" smtClean="0"/>
              <a:t>…..</a:t>
            </a:r>
            <a:r>
              <a:rPr lang="zh-TW" altLang="en-US" sz="5300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然後</a:t>
            </a:r>
            <a:r>
              <a:rPr lang="en-US" altLang="zh-TW" sz="4800" dirty="0" smtClean="0"/>
              <a:t>/</a:t>
            </a:r>
            <a:r>
              <a:rPr lang="zh-TW" altLang="en-US" sz="5300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先</a:t>
            </a:r>
            <a:r>
              <a:rPr lang="en-US" altLang="zh-TW" sz="5300" dirty="0" smtClean="0"/>
              <a:t>…..</a:t>
            </a:r>
            <a:r>
              <a:rPr lang="zh-TW" altLang="en-US" sz="5300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再</a:t>
            </a:r>
            <a:r>
              <a:rPr lang="en-US" altLang="zh-TW" sz="4800" dirty="0" smtClean="0"/>
              <a:t>/</a:t>
            </a:r>
            <a:r>
              <a:rPr lang="zh-TW" altLang="en-US" sz="5300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先</a:t>
            </a:r>
            <a:r>
              <a:rPr lang="en-US" altLang="zh-TW" sz="5300" dirty="0" smtClean="0"/>
              <a:t>…..</a:t>
            </a:r>
            <a:r>
              <a:rPr lang="zh-TW" altLang="en-US" sz="5300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然後再</a:t>
            </a:r>
            <a:r>
              <a:rPr lang="en-US" altLang="zh-TW" sz="4800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4800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</a:br>
            <a:r>
              <a:rPr lang="en-US" altLang="zh-TW" sz="4800" dirty="0" smtClean="0">
                <a:sym typeface="Symbol"/>
              </a:rPr>
              <a:t> </a:t>
            </a:r>
            <a:r>
              <a:rPr lang="zh-TW" altLang="en-US" dirty="0" smtClean="0">
                <a:sym typeface="Symbol"/>
              </a:rPr>
              <a:t>一件事情發生在</a:t>
            </a:r>
            <a:r>
              <a:rPr lang="zh-TW" altLang="en-US" sz="49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前</a:t>
            </a:r>
            <a:r>
              <a:rPr lang="zh-TW" altLang="en-US" dirty="0" smtClean="0">
                <a:sym typeface="Symbol"/>
              </a:rPr>
              <a:t>，另一件事在</a:t>
            </a:r>
            <a:r>
              <a:rPr lang="zh-TW" altLang="en-US" sz="49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後</a:t>
            </a:r>
            <a:r>
              <a:rPr lang="zh-TW" altLang="en-US" dirty="0" smtClean="0">
                <a:sym typeface="Symbol"/>
              </a:rPr>
              <a:t>。</a:t>
            </a:r>
            <a:endParaRPr lang="en-US" dirty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611560" y="4581128"/>
            <a:ext cx="3126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我要幫媽媽做家事。</a:t>
            </a:r>
            <a:endParaRPr lang="en-US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5076056" y="458112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我要出去玩</a:t>
            </a:r>
            <a:r>
              <a:rPr lang="zh-TW" altLang="en-US" sz="2800" dirty="0" smtClean="0"/>
              <a:t>。</a:t>
            </a:r>
            <a:endParaRPr lang="en-US" sz="2800" dirty="0"/>
          </a:p>
        </p:txBody>
      </p:sp>
      <p:sp>
        <p:nvSpPr>
          <p:cNvPr id="11" name="標題 1"/>
          <p:cNvSpPr txBox="1">
            <a:spLocks/>
          </p:cNvSpPr>
          <p:nvPr/>
        </p:nvSpPr>
        <p:spPr>
          <a:xfrm>
            <a:off x="467544" y="5229200"/>
            <a:ext cx="8424936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lvl="0" algn="ctr">
              <a:spcBef>
                <a:spcPct val="0"/>
              </a:spcBef>
            </a:pP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我要</a:t>
            </a:r>
            <a:r>
              <a:rPr kumimoji="0" lang="zh-TW" altLang="en-US" sz="54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先</a:t>
            </a:r>
            <a:r>
              <a:rPr kumimoji="0" lang="zh-TW" altLang="en-US" sz="4400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幫媽媽做家事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，</a:t>
            </a:r>
            <a:r>
              <a:rPr kumimoji="0" lang="zh-TW" altLang="en-US" sz="53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然後</a:t>
            </a:r>
            <a:r>
              <a:rPr kumimoji="0" lang="en-US" altLang="zh-TW" sz="53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zh-TW" altLang="en-US" sz="5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再</a:t>
            </a:r>
            <a:r>
              <a:rPr kumimoji="0" lang="en-US" altLang="zh-TW" sz="5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r>
              <a:rPr lang="zh-TW" altLang="en-US" sz="4400" dirty="0" smtClean="0">
                <a:latin typeface="+mj-ea"/>
                <a:ea typeface="+mj-ea"/>
              </a:rPr>
              <a:t>出去玩。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52280"/>
            <a:ext cx="3460031" cy="2602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00808"/>
            <a:ext cx="264160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64096" y="216024"/>
            <a:ext cx="7308304" cy="1700808"/>
          </a:xfrm>
          <a:ln w="57150">
            <a:solidFill>
              <a:srgbClr val="00B050"/>
            </a:solidFill>
          </a:ln>
        </p:spPr>
        <p:txBody>
          <a:bodyPr/>
          <a:lstStyle/>
          <a:p>
            <a:pPr>
              <a:buNone/>
            </a:pPr>
            <a:r>
              <a:rPr lang="zh-TW" altLang="en-US" sz="4000" b="1" dirty="0" smtClean="0">
                <a:solidFill>
                  <a:srgbClr val="C00000"/>
                </a:solidFill>
              </a:rPr>
              <a:t>時間點</a:t>
            </a:r>
            <a:r>
              <a:rPr lang="en-US" altLang="zh-TW" sz="4000" b="1" dirty="0" smtClean="0">
                <a:solidFill>
                  <a:srgbClr val="C00000"/>
                </a:solidFill>
              </a:rPr>
              <a:t>:</a:t>
            </a:r>
            <a:r>
              <a:rPr lang="zh-TW" altLang="en-US" sz="4000" dirty="0" smtClean="0"/>
              <a:t>妹妹上八年級。</a:t>
            </a:r>
            <a:endParaRPr lang="en-US" altLang="zh-TW" sz="4000" dirty="0" smtClean="0"/>
          </a:p>
          <a:p>
            <a:pPr>
              <a:buNone/>
            </a:pPr>
            <a:r>
              <a:rPr lang="zh-TW" altLang="en-US" sz="4000" b="1" dirty="0" smtClean="0">
                <a:solidFill>
                  <a:srgbClr val="C00000"/>
                </a:solidFill>
              </a:rPr>
              <a:t>事情</a:t>
            </a:r>
            <a:r>
              <a:rPr lang="en-US" altLang="zh-TW" sz="4000" b="1" dirty="0" smtClean="0">
                <a:solidFill>
                  <a:srgbClr val="C00000"/>
                </a:solidFill>
              </a:rPr>
              <a:t>:</a:t>
            </a:r>
            <a:r>
              <a:rPr lang="zh-TW" altLang="en-US" sz="4000" dirty="0" smtClean="0"/>
              <a:t>妹妹開始學習認識中文字。</a:t>
            </a:r>
            <a:endParaRPr lang="en-US" altLang="zh-TW" sz="40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cxnSp>
        <p:nvCxnSpPr>
          <p:cNvPr id="11" name="直線單箭頭接點 10"/>
          <p:cNvCxnSpPr/>
          <p:nvPr/>
        </p:nvCxnSpPr>
        <p:spPr>
          <a:xfrm>
            <a:off x="971600" y="3140968"/>
            <a:ext cx="7200800" cy="0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乘號 12"/>
          <p:cNvSpPr/>
          <p:nvPr/>
        </p:nvSpPr>
        <p:spPr>
          <a:xfrm>
            <a:off x="1641376" y="2658616"/>
            <a:ext cx="914400" cy="914400"/>
          </a:xfrm>
          <a:prstGeom prst="mathMultiply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文字方塊 14"/>
          <p:cNvSpPr txBox="1"/>
          <p:nvPr/>
        </p:nvSpPr>
        <p:spPr>
          <a:xfrm>
            <a:off x="1043608" y="3687415"/>
            <a:ext cx="2160240" cy="46166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妹妹上八年級。</a:t>
            </a:r>
            <a:endParaRPr lang="en-US" sz="2400" b="1" dirty="0">
              <a:latin typeface="標楷體" pitchFamily="65" charset="-120"/>
              <a:ea typeface="標楷體" pitchFamily="65" charset="-120"/>
            </a:endParaRPr>
          </a:p>
        </p:txBody>
      </p:sp>
      <p:cxnSp>
        <p:nvCxnSpPr>
          <p:cNvPr id="18" name="直線單箭頭接點 17"/>
          <p:cNvCxnSpPr>
            <a:stCxn id="15" idx="0"/>
          </p:cNvCxnSpPr>
          <p:nvPr/>
        </p:nvCxnSpPr>
        <p:spPr>
          <a:xfrm flipV="1">
            <a:off x="2123728" y="3255367"/>
            <a:ext cx="0" cy="43204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向右箭號 20"/>
          <p:cNvSpPr/>
          <p:nvPr/>
        </p:nvSpPr>
        <p:spPr>
          <a:xfrm>
            <a:off x="2555776" y="2080272"/>
            <a:ext cx="978408" cy="48463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文字方塊 23"/>
          <p:cNvSpPr txBox="1"/>
          <p:nvPr/>
        </p:nvSpPr>
        <p:spPr>
          <a:xfrm>
            <a:off x="2555776" y="2679303"/>
            <a:ext cx="3744416" cy="46166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妹妹開始學習認識中文字。</a:t>
            </a:r>
            <a:endParaRPr lang="en-US" sz="24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6" name="標題 1"/>
          <p:cNvSpPr txBox="1">
            <a:spLocks/>
          </p:cNvSpPr>
          <p:nvPr/>
        </p:nvSpPr>
        <p:spPr>
          <a:xfrm>
            <a:off x="0" y="4293096"/>
            <a:ext cx="8892480" cy="2564904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 fontScale="92500"/>
          </a:bodyPr>
          <a:lstStyle/>
          <a:p>
            <a:pPr lvl="0">
              <a:spcBef>
                <a:spcPct val="0"/>
              </a:spcBef>
              <a:defRPr/>
            </a:pPr>
            <a:r>
              <a:rPr lang="zh-TW" altLang="en-US" sz="6600" dirty="0" smtClean="0">
                <a:latin typeface="+mj-ea"/>
                <a:ea typeface="+mj-ea"/>
                <a:cs typeface="+mj-cs"/>
              </a:rPr>
              <a:t>   妹妹上八年級</a:t>
            </a:r>
            <a:r>
              <a:rPr lang="zh-TW" altLang="en-US" sz="8000" b="1" u="sng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  <a:cs typeface="+mj-cs"/>
              </a:rPr>
              <a:t>以後</a:t>
            </a:r>
            <a:r>
              <a:rPr lang="zh-TW" altLang="en-US" sz="6600" dirty="0" smtClean="0">
                <a:latin typeface="+mj-ea"/>
                <a:ea typeface="+mj-ea"/>
                <a:cs typeface="+mj-cs"/>
              </a:rPr>
              <a:t>，她  </a:t>
            </a:r>
            <a:endParaRPr lang="en-US" altLang="zh-TW" sz="6600" dirty="0" smtClean="0">
              <a:latin typeface="+mj-ea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zh-TW" altLang="en-US" sz="6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cs"/>
              </a:rPr>
              <a:t>   才</a:t>
            </a:r>
            <a:r>
              <a:rPr lang="zh-TW" altLang="en-US" sz="6600" dirty="0" smtClean="0">
                <a:latin typeface="+mj-ea"/>
                <a:ea typeface="+mj-ea"/>
                <a:cs typeface="+mj-cs"/>
              </a:rPr>
              <a:t>開始</a:t>
            </a:r>
            <a:r>
              <a:rPr lang="zh-TW" altLang="en-US" sz="6600" dirty="0" smtClean="0">
                <a:latin typeface="+mj-ea"/>
                <a:ea typeface="+mj-ea"/>
              </a:rPr>
              <a:t>學習認識中文字。</a:t>
            </a:r>
            <a:endParaRPr kumimoji="0" lang="en-US" sz="5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-27384"/>
            <a:ext cx="9180512" cy="1484784"/>
          </a:xfrm>
        </p:spPr>
        <p:txBody>
          <a:bodyPr>
            <a:normAutofit fontScale="90000"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4800" dirty="0" smtClean="0"/>
              <a:t>..(</a:t>
            </a:r>
            <a:r>
              <a:rPr lang="zh-TW" altLang="en-US" b="1" dirty="0" smtClean="0">
                <a:solidFill>
                  <a:srgbClr val="0070C0"/>
                </a:solidFill>
              </a:rPr>
              <a:t>時間點</a:t>
            </a:r>
            <a:r>
              <a:rPr lang="en-US" altLang="zh-TW" sz="4800" dirty="0" smtClean="0"/>
              <a:t>)+</a:t>
            </a:r>
            <a:r>
              <a:rPr lang="zh-TW" altLang="en-US" sz="60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以後</a:t>
            </a:r>
            <a:r>
              <a:rPr lang="en-US" altLang="zh-TW" sz="4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(afte</a:t>
            </a:r>
            <a:r>
              <a:rPr lang="en-US" altLang="zh-TW" sz="4800" dirty="0" smtClean="0">
                <a:latin typeface="Times New Roman" pitchFamily="18" charset="0"/>
                <a:cs typeface="Times New Roman" pitchFamily="18" charset="0"/>
              </a:rPr>
              <a:t>r)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en-US" sz="4800" dirty="0" smtClean="0"/>
              <a:t> (</a:t>
            </a:r>
            <a:r>
              <a:rPr lang="zh-TW" altLang="en-US" b="1" dirty="0" smtClean="0">
                <a:solidFill>
                  <a:srgbClr val="0070C0"/>
                </a:solidFill>
              </a:rPr>
              <a:t>一件事情</a:t>
            </a:r>
            <a:r>
              <a:rPr lang="en-US" altLang="zh-TW" sz="4800" dirty="0" smtClean="0"/>
              <a:t>)..</a:t>
            </a:r>
            <a:r>
              <a:rPr lang="en-US" sz="4800" dirty="0" smtClean="0"/>
              <a:t> </a:t>
            </a:r>
            <a:r>
              <a:rPr lang="en-US" altLang="zh-TW" sz="4800" dirty="0" smtClean="0"/>
              <a:t>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dirty="0" smtClean="0">
                <a:sym typeface="Symbol"/>
              </a:rPr>
              <a:t></a:t>
            </a:r>
            <a:r>
              <a:rPr lang="zh-TW" altLang="en-US" dirty="0" smtClean="0">
                <a:sym typeface="Symbol"/>
              </a:rPr>
              <a:t>一件事情發生在一個時間點的後面。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763688" y="1700808"/>
            <a:ext cx="5904656" cy="1440160"/>
          </a:xfr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zh-TW" altLang="en-US" sz="4400" b="1" dirty="0" smtClean="0">
                <a:solidFill>
                  <a:srgbClr val="C00000"/>
                </a:solidFill>
              </a:rPr>
              <a:t>時間點</a:t>
            </a:r>
            <a:r>
              <a:rPr lang="en-US" altLang="zh-TW" sz="4400" b="1" dirty="0" smtClean="0">
                <a:solidFill>
                  <a:srgbClr val="C00000"/>
                </a:solidFill>
              </a:rPr>
              <a:t>:</a:t>
            </a:r>
            <a:r>
              <a:rPr lang="en-US" altLang="zh-TW" sz="4400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zh-TW" altLang="en-US" sz="4400" dirty="0" smtClean="0">
                <a:latin typeface="Times New Roman" pitchFamily="18" charset="0"/>
                <a:cs typeface="Times New Roman" pitchFamily="18" charset="0"/>
              </a:rPr>
              <a:t>歲</a:t>
            </a:r>
            <a:r>
              <a:rPr lang="zh-TW" altLang="en-US" sz="4400" dirty="0" smtClean="0"/>
              <a:t>。</a:t>
            </a:r>
            <a:endParaRPr lang="en-US" altLang="zh-TW" sz="4400" dirty="0" smtClean="0"/>
          </a:p>
          <a:p>
            <a:pPr algn="ctr">
              <a:buNone/>
            </a:pPr>
            <a:r>
              <a:rPr lang="zh-TW" altLang="en-US" sz="4400" b="1" dirty="0" smtClean="0">
                <a:solidFill>
                  <a:srgbClr val="C00000"/>
                </a:solidFill>
              </a:rPr>
              <a:t>         事情</a:t>
            </a:r>
            <a:r>
              <a:rPr lang="en-US" altLang="zh-TW" sz="4400" b="1" dirty="0" smtClean="0">
                <a:solidFill>
                  <a:srgbClr val="C00000"/>
                </a:solidFill>
              </a:rPr>
              <a:t>:</a:t>
            </a:r>
            <a:r>
              <a:rPr lang="zh-TW" altLang="en-US" sz="4400" dirty="0" smtClean="0"/>
              <a:t>他才學開車。</a:t>
            </a:r>
            <a:endParaRPr lang="en-US" altLang="zh-TW" sz="4400" dirty="0" smtClean="0"/>
          </a:p>
        </p:txBody>
      </p:sp>
      <p:sp>
        <p:nvSpPr>
          <p:cNvPr id="8" name="內容版面配置區 2"/>
          <p:cNvSpPr txBox="1">
            <a:spLocks/>
          </p:cNvSpPr>
          <p:nvPr/>
        </p:nvSpPr>
        <p:spPr>
          <a:xfrm>
            <a:off x="0" y="3284984"/>
            <a:ext cx="8748464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他</a:t>
            </a: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lang="zh-TW" altLang="en-US" sz="4800" dirty="0" smtClean="0"/>
              <a:t>歲</a:t>
            </a:r>
            <a:r>
              <a:rPr lang="zh-TW" altLang="en-US" sz="4800" b="1" u="sng" dirty="0" smtClean="0">
                <a:solidFill>
                  <a:srgbClr val="C00000"/>
                </a:solidFill>
              </a:rPr>
              <a:t>以後</a:t>
            </a:r>
            <a:r>
              <a:rPr lang="zh-TW" altLang="en-US" sz="4800" dirty="0" smtClean="0"/>
              <a:t>，才學開車。</a:t>
            </a: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向右箭號 9"/>
          <p:cNvSpPr/>
          <p:nvPr/>
        </p:nvSpPr>
        <p:spPr>
          <a:xfrm>
            <a:off x="251520" y="357301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195332"/>
            <a:ext cx="3480996" cy="2651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4725144"/>
            <a:ext cx="8892480" cy="1728192"/>
          </a:xfrm>
        </p:spPr>
        <p:txBody>
          <a:bodyPr>
            <a:normAutofit fontScale="90000"/>
          </a:bodyPr>
          <a:lstStyle/>
          <a:p>
            <a:pPr algn="l"/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她每天都吃一大堆垃圾食物，</a:t>
            </a:r>
            <a:r>
              <a:rPr lang="zh-TW" altLang="en-US" sz="6000" b="1" u="sng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後來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就變成了大胖子。</a:t>
            </a:r>
            <a:endParaRPr lang="en-US" dirty="0"/>
          </a:p>
        </p:txBody>
      </p:sp>
      <p:pic>
        <p:nvPicPr>
          <p:cNvPr id="4" name="內容版面配置區 3" descr="垃圾食物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496" y="189008"/>
            <a:ext cx="4385184" cy="3312000"/>
          </a:xfrm>
          <a:prstGeom prst="ellipse">
            <a:avLst/>
          </a:prstGeom>
          <a:ln w="1905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文字方塊 4"/>
          <p:cNvSpPr txBox="1"/>
          <p:nvPr/>
        </p:nvSpPr>
        <p:spPr>
          <a:xfrm>
            <a:off x="323528" y="3717032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她每天都吃一大堆垃圾食物。</a:t>
            </a:r>
            <a:endParaRPr lang="en-US" sz="2400" b="1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6" name="圖片 5" descr="變胖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3152" y="225000"/>
            <a:ext cx="4533344" cy="320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文字方塊 6"/>
          <p:cNvSpPr txBox="1"/>
          <p:nvPr/>
        </p:nvSpPr>
        <p:spPr>
          <a:xfrm>
            <a:off x="5148064" y="3615407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她變成大胖子。</a:t>
            </a:r>
            <a:endParaRPr lang="en-US" sz="2400" b="1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19043</TotalTime>
  <Words>362</Words>
  <Application>Microsoft Office PowerPoint</Application>
  <PresentationFormat>On-screen Show (4:3)</PresentationFormat>
  <Paragraphs>33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佈景主題</vt:lpstr>
      <vt:lpstr>PowerPoint Presentation</vt:lpstr>
      <vt:lpstr>語法小複習</vt:lpstr>
      <vt:lpstr>A.一邊 action verb ，一邊action verb 兩件事情同時正在進行。</vt:lpstr>
      <vt:lpstr>B.     一…….就…….       兩件事情連著發生。</vt:lpstr>
      <vt:lpstr>我先寫完功課，然後(再)看電視。</vt:lpstr>
      <vt:lpstr>C.先…..然後/先…..再/先…..然後再  一件事情發生在前，另一件事在後。</vt:lpstr>
      <vt:lpstr>PowerPoint Presentation</vt:lpstr>
      <vt:lpstr>D..(時間點)+以後(after) + (一件事情)..   一件事情發生在一個時間點的後面。</vt:lpstr>
      <vt:lpstr>她每天都吃一大堆垃圾食物，後來就變成了大胖子。</vt:lpstr>
      <vt:lpstr> 她每天熬夜工作，後來健康亮紅燈。 </vt:lpstr>
      <vt:lpstr>PowerPoint Presentation</vt:lpstr>
      <vt:lpstr>本週作業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268</cp:revision>
  <dcterms:created xsi:type="dcterms:W3CDTF">2015-05-08T03:13:01Z</dcterms:created>
  <dcterms:modified xsi:type="dcterms:W3CDTF">2020-07-16T04:08:48Z</dcterms:modified>
</cp:coreProperties>
</file>